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notesMasterIdLst>
    <p:notesMasterId r:id="rId22"/>
  </p:notesMasterIdLst>
  <p:sldIdLst>
    <p:sldId id="256" r:id="rId2"/>
    <p:sldId id="257" r:id="rId3"/>
    <p:sldId id="277" r:id="rId4"/>
    <p:sldId id="259" r:id="rId5"/>
    <p:sldId id="260" r:id="rId6"/>
    <p:sldId id="262" r:id="rId7"/>
    <p:sldId id="263" r:id="rId8"/>
    <p:sldId id="264" r:id="rId9"/>
    <p:sldId id="265" r:id="rId10"/>
    <p:sldId id="266" r:id="rId11"/>
    <p:sldId id="268" r:id="rId12"/>
    <p:sldId id="269" r:id="rId13"/>
    <p:sldId id="278" r:id="rId14"/>
    <p:sldId id="270" r:id="rId15"/>
    <p:sldId id="271" r:id="rId16"/>
    <p:sldId id="267" r:id="rId17"/>
    <p:sldId id="273" r:id="rId18"/>
    <p:sldId id="274" r:id="rId19"/>
    <p:sldId id="275"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08B9D83B-189D-4F00-BDF4-CFEB69C3A17F}">
          <p14:sldIdLst>
            <p14:sldId id="256"/>
            <p14:sldId id="257"/>
            <p14:sldId id="277"/>
            <p14:sldId id="259"/>
            <p14:sldId id="260"/>
            <p14:sldId id="262"/>
            <p14:sldId id="263"/>
            <p14:sldId id="264"/>
            <p14:sldId id="265"/>
            <p14:sldId id="266"/>
            <p14:sldId id="268"/>
            <p14:sldId id="269"/>
            <p14:sldId id="278"/>
            <p14:sldId id="270"/>
            <p14:sldId id="271"/>
            <p14:sldId id="267"/>
            <p14:sldId id="273"/>
            <p14:sldId id="274"/>
            <p14:sldId id="275"/>
            <p14:sldId id="276"/>
          </p14:sldIdLst>
        </p14:section>
        <p14:section name="Naamloze sectie" id="{F9A1C0DA-3524-40B1-970B-D016AB29358B}">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F7DA84-701B-4622-A9A8-89A5CC129F35}" type="datetimeFigureOut">
              <a:rPr lang="nl-NL" smtClean="0"/>
              <a:t>3-12-2017</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D9C51B-95A8-42C0-BA65-50FA9C61B4B1}" type="slidenum">
              <a:rPr lang="nl-NL" smtClean="0"/>
              <a:t>‹nr.›</a:t>
            </a:fld>
            <a:endParaRPr lang="nl-NL"/>
          </a:p>
        </p:txBody>
      </p:sp>
    </p:spTree>
    <p:extLst>
      <p:ext uri="{BB962C8B-B14F-4D97-AF65-F5344CB8AC3E}">
        <p14:creationId xmlns:p14="http://schemas.microsoft.com/office/powerpoint/2010/main" val="2492456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Behandeling van de somatische aandoening en medicatie onder de loep nemen. </a:t>
            </a:r>
          </a:p>
          <a:p>
            <a:r>
              <a:rPr lang="nl-NL" dirty="0"/>
              <a:t>Behandeling van het delier zelf. Met medicatie kan grote onrust, angst, waanideeën en hallucinaties worden bestreden. </a:t>
            </a:r>
          </a:p>
          <a:p>
            <a:r>
              <a:rPr lang="nl-NL" dirty="0"/>
              <a:t>Inzetten van ondersteunende maatregelen, als een klok om het besef van tijd te verbeteren. Het besef van realiteit wordt verbeterd door vertrouwde voorwerpen, personen of foto's in de buurt. Houd eventuele bril of gehoorapparaat bij de hand. Geef voorlichting aan de familie en zorg ervoor dat de cliënt goed eet of drinkt. </a:t>
            </a:r>
          </a:p>
          <a:p>
            <a:endParaRPr lang="nl-NL" dirty="0"/>
          </a:p>
        </p:txBody>
      </p:sp>
      <p:sp>
        <p:nvSpPr>
          <p:cNvPr id="4" name="Tijdelijke aanduiding voor dianummer 3"/>
          <p:cNvSpPr>
            <a:spLocks noGrp="1"/>
          </p:cNvSpPr>
          <p:nvPr>
            <p:ph type="sldNum" sz="quarter" idx="10"/>
          </p:nvPr>
        </p:nvSpPr>
        <p:spPr/>
        <p:txBody>
          <a:bodyPr/>
          <a:lstStyle/>
          <a:p>
            <a:fld id="{BCD9C51B-95A8-42C0-BA65-50FA9C61B4B1}" type="slidenum">
              <a:rPr lang="nl-NL" smtClean="0"/>
              <a:t>6</a:t>
            </a:fld>
            <a:endParaRPr lang="nl-NL"/>
          </a:p>
        </p:txBody>
      </p:sp>
    </p:spTree>
    <p:extLst>
      <p:ext uri="{BB962C8B-B14F-4D97-AF65-F5344CB8AC3E}">
        <p14:creationId xmlns:p14="http://schemas.microsoft.com/office/powerpoint/2010/main" val="2283103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Hoe zou dit gaan bij mensen met Korsakov?</a:t>
            </a:r>
          </a:p>
        </p:txBody>
      </p:sp>
      <p:sp>
        <p:nvSpPr>
          <p:cNvPr id="4" name="Tijdelijke aanduiding voor dianummer 3"/>
          <p:cNvSpPr>
            <a:spLocks noGrp="1"/>
          </p:cNvSpPr>
          <p:nvPr>
            <p:ph type="sldNum" sz="quarter" idx="10"/>
          </p:nvPr>
        </p:nvSpPr>
        <p:spPr/>
        <p:txBody>
          <a:bodyPr/>
          <a:lstStyle/>
          <a:p>
            <a:fld id="{BCD9C51B-95A8-42C0-BA65-50FA9C61B4B1}" type="slidenum">
              <a:rPr lang="nl-NL" smtClean="0"/>
              <a:t>15</a:t>
            </a:fld>
            <a:endParaRPr lang="nl-NL"/>
          </a:p>
        </p:txBody>
      </p:sp>
    </p:spTree>
    <p:extLst>
      <p:ext uri="{BB962C8B-B14F-4D97-AF65-F5344CB8AC3E}">
        <p14:creationId xmlns:p14="http://schemas.microsoft.com/office/powerpoint/2010/main" val="14999774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BCD9C51B-95A8-42C0-BA65-50FA9C61B4B1}" type="slidenum">
              <a:rPr lang="nl-NL" smtClean="0"/>
              <a:t>18</a:t>
            </a:fld>
            <a:endParaRPr lang="nl-NL"/>
          </a:p>
        </p:txBody>
      </p:sp>
    </p:spTree>
    <p:extLst>
      <p:ext uri="{BB962C8B-B14F-4D97-AF65-F5344CB8AC3E}">
        <p14:creationId xmlns:p14="http://schemas.microsoft.com/office/powerpoint/2010/main" val="5035338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nl-NL"/>
              <a:t>Klik om stijl te bewerken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CECBFB49-2F5C-4A83-9FC9-F1779589DB6A}" type="datetimeFigureOut">
              <a:rPr lang="nl-NL" smtClean="0"/>
              <a:t>3-12-2017</a:t>
            </a:fld>
            <a:endParaRPr lang="nl-NL"/>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endParaRPr lang="nl-NL"/>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1765B2FD-D90D-41FB-8601-904EB0AA5CB1}" type="slidenum">
              <a:rPr lang="nl-NL" smtClean="0"/>
              <a:t>‹nr.›</a:t>
            </a:fld>
            <a:endParaRPr lang="nl-NL"/>
          </a:p>
        </p:txBody>
      </p:sp>
    </p:spTree>
    <p:extLst>
      <p:ext uri="{BB962C8B-B14F-4D97-AF65-F5344CB8AC3E}">
        <p14:creationId xmlns:p14="http://schemas.microsoft.com/office/powerpoint/2010/main" val="4217947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sche afbeelding met bijschrift">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CECBFB49-2F5C-4A83-9FC9-F1779589DB6A}" type="datetimeFigureOut">
              <a:rPr lang="nl-NL" smtClean="0"/>
              <a:t>3-12-2017</a:t>
            </a:fld>
            <a:endParaRPr lang="nl-NL"/>
          </a:p>
        </p:txBody>
      </p:sp>
      <p:sp>
        <p:nvSpPr>
          <p:cNvPr id="6" name="Footer Placeholder 5"/>
          <p:cNvSpPr>
            <a:spLocks noGrp="1"/>
          </p:cNvSpPr>
          <p:nvPr>
            <p:ph type="ftr" sz="quarter" idx="11"/>
          </p:nvPr>
        </p:nvSpPr>
        <p:spPr/>
        <p:txBody>
          <a:bodyPr/>
          <a:lstStyle/>
          <a:p>
            <a:endParaRPr lang="nl-NL"/>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3967605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el en bijschrift">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nl-NL"/>
              <a:t>Klik om stijl te bewerken</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4" name="Date Placeholder 3"/>
          <p:cNvSpPr>
            <a:spLocks noGrp="1"/>
          </p:cNvSpPr>
          <p:nvPr>
            <p:ph type="dt" sz="half" idx="10"/>
          </p:nvPr>
        </p:nvSpPr>
        <p:spPr/>
        <p:txBody>
          <a:bodyPr/>
          <a:lstStyle/>
          <a:p>
            <a:fld id="{CECBFB49-2F5C-4A83-9FC9-F1779589DB6A}" type="datetimeFigureOut">
              <a:rPr lang="nl-NL" smtClean="0"/>
              <a:t>3-12-2017</a:t>
            </a:fld>
            <a:endParaRPr lang="nl-NL"/>
          </a:p>
        </p:txBody>
      </p:sp>
      <p:sp>
        <p:nvSpPr>
          <p:cNvPr id="5" name="Footer Placeholder 4"/>
          <p:cNvSpPr>
            <a:spLocks noGrp="1"/>
          </p:cNvSpPr>
          <p:nvPr>
            <p:ph type="ftr" sz="quarter" idx="11"/>
          </p:nvPr>
        </p:nvSpPr>
        <p:spPr/>
        <p:txBody>
          <a:bodyPr/>
          <a:lstStyle/>
          <a:p>
            <a:endParaRPr lang="nl-NL"/>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39250983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eraat met bijschrift">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nl-NL"/>
              <a:t>Klik om stijl te bewerken</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nl-NL"/>
              <a:t>Tekststijl van het model bewerken</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4" name="Date Placeholder 3"/>
          <p:cNvSpPr>
            <a:spLocks noGrp="1"/>
          </p:cNvSpPr>
          <p:nvPr>
            <p:ph type="dt" sz="half" idx="10"/>
          </p:nvPr>
        </p:nvSpPr>
        <p:spPr/>
        <p:txBody>
          <a:bodyPr/>
          <a:lstStyle/>
          <a:p>
            <a:fld id="{CECBFB49-2F5C-4A83-9FC9-F1779589DB6A}" type="datetimeFigureOut">
              <a:rPr lang="nl-NL" smtClean="0"/>
              <a:t>3-12-2017</a:t>
            </a:fld>
            <a:endParaRPr lang="nl-NL"/>
          </a:p>
        </p:txBody>
      </p:sp>
      <p:sp>
        <p:nvSpPr>
          <p:cNvPr id="5" name="Footer Placeholder 4"/>
          <p:cNvSpPr>
            <a:spLocks noGrp="1"/>
          </p:cNvSpPr>
          <p:nvPr>
            <p:ph type="ftr" sz="quarter" idx="11"/>
          </p:nvPr>
        </p:nvSpPr>
        <p:spPr/>
        <p:txBody>
          <a:bodyPr/>
          <a:lstStyle/>
          <a:p>
            <a:endParaRPr lang="nl-NL"/>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2016166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amkaartje">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CECBFB49-2F5C-4A83-9FC9-F1779589DB6A}" type="datetimeFigureOut">
              <a:rPr lang="nl-NL" smtClean="0"/>
              <a:t>3-12-2017</a:t>
            </a:fld>
            <a:endParaRPr lang="nl-NL"/>
          </a:p>
        </p:txBody>
      </p:sp>
      <p:sp>
        <p:nvSpPr>
          <p:cNvPr id="5" name="Footer Placeholder 4"/>
          <p:cNvSpPr>
            <a:spLocks noGrp="1"/>
          </p:cNvSpPr>
          <p:nvPr>
            <p:ph type="ftr" sz="quarter" idx="11"/>
          </p:nvPr>
        </p:nvSpPr>
        <p:spPr/>
        <p:txBody>
          <a:bodyPr/>
          <a:lstStyle/>
          <a:p>
            <a:endParaRPr lang="nl-NL"/>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2789598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nl-NL"/>
              <a:t>Klik om stijl te bewerken</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ECBFB49-2F5C-4A83-9FC9-F1779589DB6A}" type="datetimeFigureOut">
              <a:rPr lang="nl-NL" smtClean="0"/>
              <a:t>3-12-2017</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2903107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nl-NL"/>
              <a:t>Klik om stijl te bewerken</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ECBFB49-2F5C-4A83-9FC9-F1779589DB6A}" type="datetimeFigureOut">
              <a:rPr lang="nl-NL" smtClean="0"/>
              <a:t>3-12-2017</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31397559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nl-NL"/>
              <a:t>Klik om stijl te bewerken</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ECBFB49-2F5C-4A83-9FC9-F1779589DB6A}" type="datetimeFigureOut">
              <a:rPr lang="nl-NL" smtClean="0"/>
              <a:t>3-12-2017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7300674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nl-NL"/>
              <a:t>Klik om stijl te bewerken</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ECBFB49-2F5C-4A83-9FC9-F1779589DB6A}" type="datetimeFigureOut">
              <a:rPr lang="nl-NL" smtClean="0"/>
              <a:t>3-12-2017</a:t>
            </a:fld>
            <a:endParaRPr lang="nl-NL"/>
          </a:p>
        </p:txBody>
      </p:sp>
      <p:sp>
        <p:nvSpPr>
          <p:cNvPr id="5" name="Footer Placeholder 4"/>
          <p:cNvSpPr>
            <a:spLocks noGrp="1"/>
          </p:cNvSpPr>
          <p:nvPr>
            <p:ph type="ftr" sz="quarter" idx="11"/>
          </p:nvPr>
        </p:nvSpPr>
        <p:spPr/>
        <p:txBody>
          <a:bodyPr/>
          <a:lstStyle/>
          <a:p>
            <a:endParaRPr lang="nl-NL"/>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65922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nl-NL"/>
              <a:t>Klik om stijl te bewerken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ECBFB49-2F5C-4A83-9FC9-F1779589DB6A}" type="datetimeFigureOut">
              <a:rPr lang="nl-NL" smtClean="0"/>
              <a:t>3-12-2017</a:t>
            </a:fld>
            <a:endParaRPr lang="nl-NL"/>
          </a:p>
        </p:txBody>
      </p:sp>
      <p:sp>
        <p:nvSpPr>
          <p:cNvPr id="5" name="Footer Placeholder 4"/>
          <p:cNvSpPr>
            <a:spLocks noGrp="1"/>
          </p:cNvSpPr>
          <p:nvPr>
            <p:ph type="ftr" sz="quarter" idx="11"/>
          </p:nvPr>
        </p:nvSpPr>
        <p:spPr/>
        <p:txBody>
          <a:bodyPr/>
          <a:lstStyle>
            <a:lvl1pPr>
              <a:defRPr sz="1000" b="1"/>
            </a:lvl1pPr>
          </a:lstStyle>
          <a:p>
            <a:endParaRPr lang="nl-NL"/>
          </a:p>
        </p:txBody>
      </p:sp>
      <p:sp>
        <p:nvSpPr>
          <p:cNvPr id="6" name="Slide Number Placeholder 5"/>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2441680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CECBFB49-2F5C-4A83-9FC9-F1779589DB6A}" type="datetimeFigureOut">
              <a:rPr lang="nl-NL" smtClean="0"/>
              <a:t>3-12-2017</a:t>
            </a:fld>
            <a:endParaRPr lang="nl-NL"/>
          </a:p>
        </p:txBody>
      </p:sp>
      <p:sp>
        <p:nvSpPr>
          <p:cNvPr id="5" name="Footer Placeholder 4"/>
          <p:cNvSpPr>
            <a:spLocks noGrp="1"/>
          </p:cNvSpPr>
          <p:nvPr>
            <p:ph type="ftr" sz="quarter" idx="11"/>
          </p:nvPr>
        </p:nvSpPr>
        <p:spPr/>
        <p:txBody>
          <a:bodyPr/>
          <a:lstStyle>
            <a:lvl1pPr>
              <a:defRPr sz="1000" b="1"/>
            </a:lvl1pPr>
          </a:lstStyle>
          <a:p>
            <a:endParaRPr lang="nl-NL"/>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3237182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nl-NL"/>
              <a:t>Klik om stijl te bewerken</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CECBFB49-2F5C-4A83-9FC9-F1779589DB6A}" type="datetimeFigureOut">
              <a:rPr lang="nl-NL" smtClean="0"/>
              <a:t>3-12-2017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906651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CECBFB49-2F5C-4A83-9FC9-F1779589DB6A}" type="datetimeFigureOut">
              <a:rPr lang="nl-NL" smtClean="0"/>
              <a:t>3-12-2017</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2428398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CECBFB49-2F5C-4A83-9FC9-F1779589DB6A}" type="datetimeFigureOut">
              <a:rPr lang="nl-NL" smtClean="0"/>
              <a:t>3-12-2017</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411597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CBFB49-2F5C-4A83-9FC9-F1779589DB6A}" type="datetimeFigureOut">
              <a:rPr lang="nl-NL" smtClean="0"/>
              <a:t>3-12-2017</a:t>
            </a:fld>
            <a:endParaRPr lang="nl-NL"/>
          </a:p>
        </p:txBody>
      </p:sp>
      <p:sp>
        <p:nvSpPr>
          <p:cNvPr id="3" name="Footer Placeholder 2"/>
          <p:cNvSpPr>
            <a:spLocks noGrp="1"/>
          </p:cNvSpPr>
          <p:nvPr>
            <p:ph type="ftr" sz="quarter" idx="11"/>
          </p:nvPr>
        </p:nvSpPr>
        <p:spPr/>
        <p:txBody>
          <a:bodyPr/>
          <a:lstStyle/>
          <a:p>
            <a:endParaRPr lang="nl-NL"/>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2823203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nl-NL"/>
              <a:t>Klik om stijl te bewerken</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CECBFB49-2F5C-4A83-9FC9-F1779589DB6A}" type="datetimeFigureOut">
              <a:rPr lang="nl-NL" smtClean="0"/>
              <a:t>3-12-2017</a:t>
            </a:fld>
            <a:endParaRPr lang="nl-NL"/>
          </a:p>
        </p:txBody>
      </p:sp>
      <p:sp>
        <p:nvSpPr>
          <p:cNvPr id="6" name="Footer Placeholder 5"/>
          <p:cNvSpPr>
            <a:spLocks noGrp="1"/>
          </p:cNvSpPr>
          <p:nvPr>
            <p:ph type="ftr" sz="quarter" idx="11"/>
          </p:nvPr>
        </p:nvSpPr>
        <p:spPr/>
        <p:txBody>
          <a:bodyPr/>
          <a:lstStyle/>
          <a:p>
            <a:endParaRPr lang="nl-NL"/>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1645175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nl-NL"/>
              <a:t>Klik om stijl te bewerken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CECBFB49-2F5C-4A83-9FC9-F1779589DB6A}" type="datetimeFigureOut">
              <a:rPr lang="nl-NL" smtClean="0"/>
              <a:t>3-12-2017</a:t>
            </a:fld>
            <a:endParaRPr lang="nl-NL"/>
          </a:p>
        </p:txBody>
      </p:sp>
      <p:sp>
        <p:nvSpPr>
          <p:cNvPr id="6" name="Footer Placeholder 5"/>
          <p:cNvSpPr>
            <a:spLocks noGrp="1"/>
          </p:cNvSpPr>
          <p:nvPr>
            <p:ph type="ftr" sz="quarter" idx="11"/>
          </p:nvPr>
        </p:nvSpPr>
        <p:spPr/>
        <p:txBody>
          <a:bodyPr/>
          <a:lstStyle/>
          <a:p>
            <a:endParaRPr lang="nl-NL"/>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765B2FD-D90D-41FB-8601-904EB0AA5CB1}" type="slidenum">
              <a:rPr lang="nl-NL" smtClean="0"/>
              <a:t>‹nr.›</a:t>
            </a:fld>
            <a:endParaRPr lang="nl-NL"/>
          </a:p>
        </p:txBody>
      </p:sp>
    </p:spTree>
    <p:extLst>
      <p:ext uri="{BB962C8B-B14F-4D97-AF65-F5344CB8AC3E}">
        <p14:creationId xmlns:p14="http://schemas.microsoft.com/office/powerpoint/2010/main" val="2405023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nl-NL"/>
              <a:t>Klik om stijl te bewerken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CECBFB49-2F5C-4A83-9FC9-F1779589DB6A}" type="datetimeFigureOut">
              <a:rPr lang="nl-NL" smtClean="0"/>
              <a:t>3-12-2017</a:t>
            </a:fld>
            <a:endParaRPr lang="nl-NL"/>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endParaRPr lang="nl-NL"/>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1765B2FD-D90D-41FB-8601-904EB0AA5CB1}" type="slidenum">
              <a:rPr lang="nl-NL" smtClean="0"/>
              <a:t>‹nr.›</a:t>
            </a:fld>
            <a:endParaRPr lang="nl-NL"/>
          </a:p>
        </p:txBody>
      </p:sp>
    </p:spTree>
    <p:extLst>
      <p:ext uri="{BB962C8B-B14F-4D97-AF65-F5344CB8AC3E}">
        <p14:creationId xmlns:p14="http://schemas.microsoft.com/office/powerpoint/2010/main" val="2526177110"/>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 id="2147483784"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7LXB-iNC-uI" TargetMode="External"/><Relationship Id="rId2" Type="http://schemas.openxmlformats.org/officeDocument/2006/relationships/hyperlink" Target="https://www.youtube.com/watch?v=gjq7z_v9g08"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youtube.com/watch?v=8yZRym17m4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LpV3yAlyBaI"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5002AB-6460-4C6D-A462-A5D32ED746B3}"/>
              </a:ext>
            </a:extLst>
          </p:cNvPr>
          <p:cNvSpPr>
            <a:spLocks noGrp="1"/>
          </p:cNvSpPr>
          <p:nvPr>
            <p:ph type="ctrTitle"/>
          </p:nvPr>
        </p:nvSpPr>
        <p:spPr/>
        <p:txBody>
          <a:bodyPr/>
          <a:lstStyle/>
          <a:p>
            <a:r>
              <a:rPr lang="nl-NL" dirty="0"/>
              <a:t>Les 2: Ouderenpsychiatrie, Korsakov &amp; NAH</a:t>
            </a:r>
          </a:p>
        </p:txBody>
      </p:sp>
      <p:sp>
        <p:nvSpPr>
          <p:cNvPr id="3" name="Ondertitel 2">
            <a:extLst>
              <a:ext uri="{FF2B5EF4-FFF2-40B4-BE49-F238E27FC236}">
                <a16:creationId xmlns:a16="http://schemas.microsoft.com/office/drawing/2014/main" id="{B03A347E-1243-4656-AFD8-AA495CDC05F1}"/>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2923744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5FF2F8-1601-4D5D-858F-566227801BAA}"/>
              </a:ext>
            </a:extLst>
          </p:cNvPr>
          <p:cNvSpPr>
            <a:spLocks noGrp="1"/>
          </p:cNvSpPr>
          <p:nvPr>
            <p:ph type="title"/>
          </p:nvPr>
        </p:nvSpPr>
        <p:spPr/>
        <p:txBody>
          <a:bodyPr/>
          <a:lstStyle/>
          <a:p>
            <a:r>
              <a:rPr lang="nl-NL" dirty="0"/>
              <a:t>NAH: Niet aangeboren hersenletsel</a:t>
            </a:r>
          </a:p>
        </p:txBody>
      </p:sp>
      <p:sp>
        <p:nvSpPr>
          <p:cNvPr id="3" name="Tijdelijke aanduiding voor inhoud 2">
            <a:extLst>
              <a:ext uri="{FF2B5EF4-FFF2-40B4-BE49-F238E27FC236}">
                <a16:creationId xmlns:a16="http://schemas.microsoft.com/office/drawing/2014/main" id="{09F2FA18-D32E-462A-80E6-C6FAD4934D9A}"/>
              </a:ext>
            </a:extLst>
          </p:cNvPr>
          <p:cNvSpPr>
            <a:spLocks noGrp="1"/>
          </p:cNvSpPr>
          <p:nvPr>
            <p:ph idx="1"/>
          </p:nvPr>
        </p:nvSpPr>
        <p:spPr/>
        <p:txBody>
          <a:bodyPr/>
          <a:lstStyle/>
          <a:p>
            <a:r>
              <a:rPr lang="nl-NL" dirty="0"/>
              <a:t>Hersenletsel op een moment na de geboorte.</a:t>
            </a:r>
          </a:p>
          <a:p>
            <a:endParaRPr lang="nl-NL" dirty="0"/>
          </a:p>
          <a:p>
            <a:endParaRPr lang="nl-NL" dirty="0"/>
          </a:p>
          <a:p>
            <a:r>
              <a:rPr lang="nl-NL" dirty="0"/>
              <a:t>Traumatisch</a:t>
            </a:r>
          </a:p>
          <a:p>
            <a:r>
              <a:rPr lang="nl-NL" dirty="0"/>
              <a:t>Niet Traumatisch</a:t>
            </a:r>
          </a:p>
          <a:p>
            <a:endParaRPr lang="nl-NL" dirty="0"/>
          </a:p>
          <a:p>
            <a:pPr marL="0" indent="0">
              <a:buNone/>
            </a:pPr>
            <a:r>
              <a:rPr lang="nl-NL" dirty="0"/>
              <a:t>Welke voorbeelden kunnen jullie bedenken?</a:t>
            </a:r>
          </a:p>
        </p:txBody>
      </p:sp>
    </p:spTree>
    <p:extLst>
      <p:ext uri="{BB962C8B-B14F-4D97-AF65-F5344CB8AC3E}">
        <p14:creationId xmlns:p14="http://schemas.microsoft.com/office/powerpoint/2010/main" val="3656759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B2E5B6-0FF4-4F4D-B324-20A7B3F15FA8}"/>
              </a:ext>
            </a:extLst>
          </p:cNvPr>
          <p:cNvSpPr>
            <a:spLocks noGrp="1"/>
          </p:cNvSpPr>
          <p:nvPr>
            <p:ph type="title"/>
          </p:nvPr>
        </p:nvSpPr>
        <p:spPr/>
        <p:txBody>
          <a:bodyPr/>
          <a:lstStyle/>
          <a:p>
            <a:r>
              <a:rPr lang="nl-NL" dirty="0"/>
              <a:t>Neuropsychologisch Onderzoek</a:t>
            </a:r>
          </a:p>
        </p:txBody>
      </p:sp>
      <p:sp>
        <p:nvSpPr>
          <p:cNvPr id="3" name="Tijdelijke aanduiding voor inhoud 2">
            <a:extLst>
              <a:ext uri="{FF2B5EF4-FFF2-40B4-BE49-F238E27FC236}">
                <a16:creationId xmlns:a16="http://schemas.microsoft.com/office/drawing/2014/main" id="{D3812B83-9365-484F-9F63-3877403C3852}"/>
              </a:ext>
            </a:extLst>
          </p:cNvPr>
          <p:cNvSpPr>
            <a:spLocks noGrp="1"/>
          </p:cNvSpPr>
          <p:nvPr>
            <p:ph idx="1"/>
          </p:nvPr>
        </p:nvSpPr>
        <p:spPr/>
        <p:txBody>
          <a:bodyPr/>
          <a:lstStyle/>
          <a:p>
            <a:r>
              <a:rPr lang="nl-NL" dirty="0"/>
              <a:t>MOCA: screening</a:t>
            </a:r>
          </a:p>
          <a:p>
            <a:endParaRPr lang="nl-NL" dirty="0"/>
          </a:p>
          <a:p>
            <a:r>
              <a:rPr lang="nl-NL" dirty="0"/>
              <a:t>Alle onderdelen die beschadigd kunnen zijn, komen aan bod.</a:t>
            </a:r>
          </a:p>
          <a:p>
            <a:endParaRPr lang="nl-NL" dirty="0"/>
          </a:p>
          <a:p>
            <a:endParaRPr lang="nl-NL" dirty="0"/>
          </a:p>
          <a:p>
            <a:endParaRPr lang="nl-NL" dirty="0"/>
          </a:p>
          <a:p>
            <a:endParaRPr lang="nl-NL" dirty="0"/>
          </a:p>
        </p:txBody>
      </p:sp>
    </p:spTree>
    <p:extLst>
      <p:ext uri="{BB962C8B-B14F-4D97-AF65-F5344CB8AC3E}">
        <p14:creationId xmlns:p14="http://schemas.microsoft.com/office/powerpoint/2010/main" val="3172101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7AD9C8-B910-46B4-97BF-43E1EE1697F9}"/>
              </a:ext>
            </a:extLst>
          </p:cNvPr>
          <p:cNvSpPr>
            <a:spLocks noGrp="1"/>
          </p:cNvSpPr>
          <p:nvPr>
            <p:ph type="title"/>
          </p:nvPr>
        </p:nvSpPr>
        <p:spPr/>
        <p:txBody>
          <a:bodyPr/>
          <a:lstStyle/>
          <a:p>
            <a:r>
              <a:rPr lang="nl-NL" dirty="0" err="1"/>
              <a:t>Visuospatieel</a:t>
            </a:r>
            <a:r>
              <a:rPr lang="nl-NL" dirty="0"/>
              <a:t>/executief</a:t>
            </a:r>
          </a:p>
        </p:txBody>
      </p:sp>
      <p:sp>
        <p:nvSpPr>
          <p:cNvPr id="3" name="Tijdelijke aanduiding voor inhoud 2">
            <a:extLst>
              <a:ext uri="{FF2B5EF4-FFF2-40B4-BE49-F238E27FC236}">
                <a16:creationId xmlns:a16="http://schemas.microsoft.com/office/drawing/2014/main" id="{F2C57439-CE22-4650-8806-C57CAA1CD1F6}"/>
              </a:ext>
            </a:extLst>
          </p:cNvPr>
          <p:cNvSpPr>
            <a:spLocks noGrp="1"/>
          </p:cNvSpPr>
          <p:nvPr>
            <p:ph idx="1"/>
          </p:nvPr>
        </p:nvSpPr>
        <p:spPr/>
        <p:txBody>
          <a:bodyPr/>
          <a:lstStyle/>
          <a:p>
            <a:r>
              <a:rPr lang="nl-NL" dirty="0" err="1"/>
              <a:t>Visuospatieel</a:t>
            </a:r>
            <a:r>
              <a:rPr lang="nl-NL" dirty="0"/>
              <a:t>: Verwerken van wat je ziet in de ruimte</a:t>
            </a:r>
          </a:p>
          <a:p>
            <a:r>
              <a:rPr lang="nl-NL" dirty="0"/>
              <a:t>Executief: Hogere Controlefuncties (Plannen, schakelen tussen verschillende taken, interne rem, flexibiliteit)</a:t>
            </a:r>
          </a:p>
        </p:txBody>
      </p:sp>
      <p:pic>
        <p:nvPicPr>
          <p:cNvPr id="5" name="Afbeelding 4">
            <a:extLst>
              <a:ext uri="{FF2B5EF4-FFF2-40B4-BE49-F238E27FC236}">
                <a16:creationId xmlns:a16="http://schemas.microsoft.com/office/drawing/2014/main" id="{2C6F209F-85D0-431D-8F58-1E9C90BB43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6550" y="3538537"/>
            <a:ext cx="4762500" cy="3171825"/>
          </a:xfrm>
          <a:prstGeom prst="rect">
            <a:avLst/>
          </a:prstGeom>
        </p:spPr>
      </p:pic>
    </p:spTree>
    <p:extLst>
      <p:ext uri="{BB962C8B-B14F-4D97-AF65-F5344CB8AC3E}">
        <p14:creationId xmlns:p14="http://schemas.microsoft.com/office/powerpoint/2010/main" val="1687661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4099D9-4AC1-4615-9F17-8A876C570C81}"/>
              </a:ext>
            </a:extLst>
          </p:cNvPr>
          <p:cNvSpPr>
            <a:spLocks noGrp="1"/>
          </p:cNvSpPr>
          <p:nvPr>
            <p:ph type="title"/>
          </p:nvPr>
        </p:nvSpPr>
        <p:spPr/>
        <p:txBody>
          <a:bodyPr/>
          <a:lstStyle/>
          <a:p>
            <a:r>
              <a:rPr lang="nl-NL" dirty="0"/>
              <a:t>Kloktekenen</a:t>
            </a:r>
          </a:p>
        </p:txBody>
      </p:sp>
      <p:pic>
        <p:nvPicPr>
          <p:cNvPr id="5" name="Tijdelijke aanduiding voor inhoud 4">
            <a:extLst>
              <a:ext uri="{FF2B5EF4-FFF2-40B4-BE49-F238E27FC236}">
                <a16:creationId xmlns:a16="http://schemas.microsoft.com/office/drawing/2014/main" id="{13AAC447-498B-4072-A855-3D86CE1D86F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78754" y="2430462"/>
            <a:ext cx="9151096" cy="4087379"/>
          </a:xfrm>
        </p:spPr>
      </p:pic>
    </p:spTree>
    <p:extLst>
      <p:ext uri="{BB962C8B-B14F-4D97-AF65-F5344CB8AC3E}">
        <p14:creationId xmlns:p14="http://schemas.microsoft.com/office/powerpoint/2010/main" val="72953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F64CEC-8AD2-4C24-AD5D-6FBF25DFA32B}"/>
              </a:ext>
            </a:extLst>
          </p:cNvPr>
          <p:cNvSpPr>
            <a:spLocks noGrp="1"/>
          </p:cNvSpPr>
          <p:nvPr>
            <p:ph type="title"/>
          </p:nvPr>
        </p:nvSpPr>
        <p:spPr/>
        <p:txBody>
          <a:bodyPr/>
          <a:lstStyle/>
          <a:p>
            <a:r>
              <a:rPr lang="nl-NL" dirty="0"/>
              <a:t>Benoemen &amp; Taal</a:t>
            </a:r>
          </a:p>
        </p:txBody>
      </p:sp>
      <p:sp>
        <p:nvSpPr>
          <p:cNvPr id="3" name="Tijdelijke aanduiding voor inhoud 2">
            <a:extLst>
              <a:ext uri="{FF2B5EF4-FFF2-40B4-BE49-F238E27FC236}">
                <a16:creationId xmlns:a16="http://schemas.microsoft.com/office/drawing/2014/main" id="{599E116D-F7CD-436A-90B5-C3AC44951FA9}"/>
              </a:ext>
            </a:extLst>
          </p:cNvPr>
          <p:cNvSpPr>
            <a:spLocks noGrp="1"/>
          </p:cNvSpPr>
          <p:nvPr>
            <p:ph idx="1"/>
          </p:nvPr>
        </p:nvSpPr>
        <p:spPr/>
        <p:txBody>
          <a:bodyPr/>
          <a:lstStyle/>
          <a:p>
            <a:r>
              <a:rPr lang="nl-NL" dirty="0">
                <a:hlinkClick r:id="rId2"/>
              </a:rPr>
              <a:t>https://www.youtube.com/watch?v=gjq7z_v9g08</a:t>
            </a:r>
            <a:r>
              <a:rPr lang="nl-NL" dirty="0"/>
              <a:t> </a:t>
            </a:r>
          </a:p>
          <a:p>
            <a:r>
              <a:rPr lang="nl-NL" dirty="0">
                <a:hlinkClick r:id="rId3"/>
              </a:rPr>
              <a:t>https://www.youtube.com/watch?v=7LXB-iNC-uI</a:t>
            </a:r>
            <a:r>
              <a:rPr lang="nl-NL" dirty="0"/>
              <a:t> </a:t>
            </a:r>
          </a:p>
        </p:txBody>
      </p:sp>
    </p:spTree>
    <p:extLst>
      <p:ext uri="{BB962C8B-B14F-4D97-AF65-F5344CB8AC3E}">
        <p14:creationId xmlns:p14="http://schemas.microsoft.com/office/powerpoint/2010/main" val="2170936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0DE28D-80F4-4A92-B827-7DF023310D85}"/>
              </a:ext>
            </a:extLst>
          </p:cNvPr>
          <p:cNvSpPr>
            <a:spLocks noGrp="1"/>
          </p:cNvSpPr>
          <p:nvPr>
            <p:ph type="title"/>
          </p:nvPr>
        </p:nvSpPr>
        <p:spPr/>
        <p:txBody>
          <a:bodyPr/>
          <a:lstStyle/>
          <a:p>
            <a:r>
              <a:rPr lang="nl-NL" dirty="0"/>
              <a:t>Geheugen</a:t>
            </a:r>
          </a:p>
        </p:txBody>
      </p:sp>
      <p:sp>
        <p:nvSpPr>
          <p:cNvPr id="3" name="Tijdelijke aanduiding voor inhoud 2">
            <a:extLst>
              <a:ext uri="{FF2B5EF4-FFF2-40B4-BE49-F238E27FC236}">
                <a16:creationId xmlns:a16="http://schemas.microsoft.com/office/drawing/2014/main" id="{058107E8-73C9-42A1-AC9E-997BB39743A1}"/>
              </a:ext>
            </a:extLst>
          </p:cNvPr>
          <p:cNvSpPr>
            <a:spLocks noGrp="1"/>
          </p:cNvSpPr>
          <p:nvPr>
            <p:ph idx="1"/>
          </p:nvPr>
        </p:nvSpPr>
        <p:spPr/>
        <p:txBody>
          <a:bodyPr/>
          <a:lstStyle/>
          <a:p>
            <a:r>
              <a:rPr lang="nl-NL" dirty="0"/>
              <a:t>Nieuwe dingen leren en onthouden</a:t>
            </a:r>
          </a:p>
          <a:p>
            <a:r>
              <a:rPr lang="nl-NL" dirty="0"/>
              <a:t>Met herhalen en zonder herhalen</a:t>
            </a:r>
          </a:p>
        </p:txBody>
      </p:sp>
      <p:pic>
        <p:nvPicPr>
          <p:cNvPr id="5" name="Afbeelding 4">
            <a:extLst>
              <a:ext uri="{FF2B5EF4-FFF2-40B4-BE49-F238E27FC236}">
                <a16:creationId xmlns:a16="http://schemas.microsoft.com/office/drawing/2014/main" id="{78F4CDBE-C25A-4827-9A88-CCFDDE05BA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6950157" y="2486566"/>
            <a:ext cx="4371434" cy="4371434"/>
          </a:xfrm>
          <a:prstGeom prst="rect">
            <a:avLst/>
          </a:prstGeom>
        </p:spPr>
      </p:pic>
    </p:spTree>
    <p:extLst>
      <p:ext uri="{BB962C8B-B14F-4D97-AF65-F5344CB8AC3E}">
        <p14:creationId xmlns:p14="http://schemas.microsoft.com/office/powerpoint/2010/main" val="1420789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A5740B-9A78-417D-A7D7-7FB21BE6DC51}"/>
              </a:ext>
            </a:extLst>
          </p:cNvPr>
          <p:cNvSpPr>
            <a:spLocks noGrp="1"/>
          </p:cNvSpPr>
          <p:nvPr>
            <p:ph type="title"/>
          </p:nvPr>
        </p:nvSpPr>
        <p:spPr/>
        <p:txBody>
          <a:bodyPr/>
          <a:lstStyle/>
          <a:p>
            <a:r>
              <a:rPr lang="nl-NL" dirty="0"/>
              <a:t>Aandacht</a:t>
            </a:r>
          </a:p>
        </p:txBody>
      </p:sp>
      <p:sp>
        <p:nvSpPr>
          <p:cNvPr id="3" name="Tijdelijke aanduiding voor inhoud 2">
            <a:extLst>
              <a:ext uri="{FF2B5EF4-FFF2-40B4-BE49-F238E27FC236}">
                <a16:creationId xmlns:a16="http://schemas.microsoft.com/office/drawing/2014/main" id="{22E25D9A-B407-4ABD-A478-8957163E3B20}"/>
              </a:ext>
            </a:extLst>
          </p:cNvPr>
          <p:cNvSpPr>
            <a:spLocks noGrp="1"/>
          </p:cNvSpPr>
          <p:nvPr>
            <p:ph idx="1"/>
          </p:nvPr>
        </p:nvSpPr>
        <p:spPr>
          <a:xfrm>
            <a:off x="1154954" y="2735476"/>
            <a:ext cx="8825659" cy="3416300"/>
          </a:xfrm>
        </p:spPr>
        <p:txBody>
          <a:bodyPr/>
          <a:lstStyle/>
          <a:p>
            <a:r>
              <a:rPr lang="nl-NL" dirty="0"/>
              <a:t>Hoe snel is iemand afgeleid?</a:t>
            </a:r>
          </a:p>
        </p:txBody>
      </p:sp>
      <p:pic>
        <p:nvPicPr>
          <p:cNvPr id="5" name="Afbeelding 4">
            <a:extLst>
              <a:ext uri="{FF2B5EF4-FFF2-40B4-BE49-F238E27FC236}">
                <a16:creationId xmlns:a16="http://schemas.microsoft.com/office/drawing/2014/main" id="{586D3B74-E994-478D-804D-F470771E0C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7343480" y="3186492"/>
            <a:ext cx="4678298" cy="3052973"/>
          </a:xfrm>
          <a:prstGeom prst="rect">
            <a:avLst/>
          </a:prstGeom>
        </p:spPr>
      </p:pic>
    </p:spTree>
    <p:extLst>
      <p:ext uri="{BB962C8B-B14F-4D97-AF65-F5344CB8AC3E}">
        <p14:creationId xmlns:p14="http://schemas.microsoft.com/office/powerpoint/2010/main" val="993790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07F453-024B-4D71-8EEA-237A7D178ED7}"/>
              </a:ext>
            </a:extLst>
          </p:cNvPr>
          <p:cNvSpPr>
            <a:spLocks noGrp="1"/>
          </p:cNvSpPr>
          <p:nvPr>
            <p:ph type="title"/>
          </p:nvPr>
        </p:nvSpPr>
        <p:spPr/>
        <p:txBody>
          <a:bodyPr/>
          <a:lstStyle/>
          <a:p>
            <a:r>
              <a:rPr lang="nl-NL" dirty="0"/>
              <a:t>Abstractie</a:t>
            </a:r>
          </a:p>
        </p:txBody>
      </p:sp>
      <p:sp>
        <p:nvSpPr>
          <p:cNvPr id="3" name="Tijdelijke aanduiding voor inhoud 2">
            <a:extLst>
              <a:ext uri="{FF2B5EF4-FFF2-40B4-BE49-F238E27FC236}">
                <a16:creationId xmlns:a16="http://schemas.microsoft.com/office/drawing/2014/main" id="{513C5F4C-1EC1-40AC-B21D-E3929E441FDD}"/>
              </a:ext>
            </a:extLst>
          </p:cNvPr>
          <p:cNvSpPr>
            <a:spLocks noGrp="1"/>
          </p:cNvSpPr>
          <p:nvPr>
            <p:ph idx="1"/>
          </p:nvPr>
        </p:nvSpPr>
        <p:spPr/>
        <p:txBody>
          <a:bodyPr/>
          <a:lstStyle/>
          <a:p>
            <a:r>
              <a:rPr lang="nl-NL" dirty="0" err="1"/>
              <a:t>Één</a:t>
            </a:r>
            <a:r>
              <a:rPr lang="nl-NL" dirty="0"/>
              <a:t> van de eerste dingen die beschadigd is bij dementie</a:t>
            </a:r>
          </a:p>
          <a:p>
            <a:r>
              <a:rPr lang="nl-NL" dirty="0"/>
              <a:t>Bijv. ook spreekwoorden begrijpen</a:t>
            </a:r>
          </a:p>
        </p:txBody>
      </p:sp>
    </p:spTree>
    <p:extLst>
      <p:ext uri="{BB962C8B-B14F-4D97-AF65-F5344CB8AC3E}">
        <p14:creationId xmlns:p14="http://schemas.microsoft.com/office/powerpoint/2010/main" val="2588439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1CB4E4-5066-4912-993F-1B617AE39DE1}"/>
              </a:ext>
            </a:extLst>
          </p:cNvPr>
          <p:cNvSpPr>
            <a:spLocks noGrp="1"/>
          </p:cNvSpPr>
          <p:nvPr>
            <p:ph type="title"/>
          </p:nvPr>
        </p:nvSpPr>
        <p:spPr/>
        <p:txBody>
          <a:bodyPr/>
          <a:lstStyle/>
          <a:p>
            <a:r>
              <a:rPr lang="nl-NL" dirty="0"/>
              <a:t>Uitgestelde </a:t>
            </a:r>
            <a:r>
              <a:rPr lang="nl-NL" dirty="0" err="1"/>
              <a:t>Recall</a:t>
            </a:r>
            <a:endParaRPr lang="nl-NL" dirty="0"/>
          </a:p>
        </p:txBody>
      </p:sp>
      <p:sp>
        <p:nvSpPr>
          <p:cNvPr id="3" name="Tijdelijke aanduiding voor inhoud 2">
            <a:extLst>
              <a:ext uri="{FF2B5EF4-FFF2-40B4-BE49-F238E27FC236}">
                <a16:creationId xmlns:a16="http://schemas.microsoft.com/office/drawing/2014/main" id="{0A73307A-CD29-4F87-99B3-14EC21E4C684}"/>
              </a:ext>
            </a:extLst>
          </p:cNvPr>
          <p:cNvSpPr>
            <a:spLocks noGrp="1"/>
          </p:cNvSpPr>
          <p:nvPr>
            <p:ph idx="1"/>
          </p:nvPr>
        </p:nvSpPr>
        <p:spPr/>
        <p:txBody>
          <a:bodyPr/>
          <a:lstStyle/>
          <a:p>
            <a:r>
              <a:rPr lang="nl-NL" dirty="0"/>
              <a:t>Hoe lang kan je onthouden wat je net hebt geleerd?</a:t>
            </a:r>
          </a:p>
        </p:txBody>
      </p:sp>
      <p:pic>
        <p:nvPicPr>
          <p:cNvPr id="5" name="Afbeelding 4">
            <a:extLst>
              <a:ext uri="{FF2B5EF4-FFF2-40B4-BE49-F238E27FC236}">
                <a16:creationId xmlns:a16="http://schemas.microsoft.com/office/drawing/2014/main" id="{B68922F3-A392-4C1D-924A-0C88E6FA48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3724" y="2924174"/>
            <a:ext cx="5762625" cy="4492125"/>
          </a:xfrm>
          <a:prstGeom prst="rect">
            <a:avLst/>
          </a:prstGeom>
        </p:spPr>
      </p:pic>
    </p:spTree>
    <p:extLst>
      <p:ext uri="{BB962C8B-B14F-4D97-AF65-F5344CB8AC3E}">
        <p14:creationId xmlns:p14="http://schemas.microsoft.com/office/powerpoint/2010/main" val="25434574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519B13-120F-4EB5-BB7D-21AA2AEDBD6F}"/>
              </a:ext>
            </a:extLst>
          </p:cNvPr>
          <p:cNvSpPr>
            <a:spLocks noGrp="1"/>
          </p:cNvSpPr>
          <p:nvPr>
            <p:ph type="title"/>
          </p:nvPr>
        </p:nvSpPr>
        <p:spPr/>
        <p:txBody>
          <a:bodyPr/>
          <a:lstStyle/>
          <a:p>
            <a:r>
              <a:rPr lang="nl-NL" dirty="0"/>
              <a:t>Oriëntatie</a:t>
            </a:r>
          </a:p>
        </p:txBody>
      </p:sp>
      <p:pic>
        <p:nvPicPr>
          <p:cNvPr id="9" name="Tijdelijke aanduiding voor inhoud 8">
            <a:extLst>
              <a:ext uri="{FF2B5EF4-FFF2-40B4-BE49-F238E27FC236}">
                <a16:creationId xmlns:a16="http://schemas.microsoft.com/office/drawing/2014/main" id="{A62B25C9-32DF-4847-B647-B43D9B4EBE9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58405" y="2411412"/>
            <a:ext cx="3718719" cy="4011396"/>
          </a:xfrm>
        </p:spPr>
      </p:pic>
    </p:spTree>
    <p:extLst>
      <p:ext uri="{BB962C8B-B14F-4D97-AF65-F5344CB8AC3E}">
        <p14:creationId xmlns:p14="http://schemas.microsoft.com/office/powerpoint/2010/main" val="3928432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891062-5098-434F-8DE3-8FEADE34D685}"/>
              </a:ext>
            </a:extLst>
          </p:cNvPr>
          <p:cNvSpPr>
            <a:spLocks noGrp="1"/>
          </p:cNvSpPr>
          <p:nvPr>
            <p:ph type="title"/>
          </p:nvPr>
        </p:nvSpPr>
        <p:spPr/>
        <p:txBody>
          <a:bodyPr/>
          <a:lstStyle/>
          <a:p>
            <a:r>
              <a:rPr lang="nl-NL" dirty="0"/>
              <a:t>Wat gaan we doen?</a:t>
            </a:r>
          </a:p>
        </p:txBody>
      </p:sp>
      <p:sp>
        <p:nvSpPr>
          <p:cNvPr id="3" name="Tijdelijke aanduiding voor inhoud 2">
            <a:extLst>
              <a:ext uri="{FF2B5EF4-FFF2-40B4-BE49-F238E27FC236}">
                <a16:creationId xmlns:a16="http://schemas.microsoft.com/office/drawing/2014/main" id="{567BA6AA-E248-4FC6-AB4B-305ED84D11E8}"/>
              </a:ext>
            </a:extLst>
          </p:cNvPr>
          <p:cNvSpPr>
            <a:spLocks noGrp="1"/>
          </p:cNvSpPr>
          <p:nvPr>
            <p:ph idx="1"/>
          </p:nvPr>
        </p:nvSpPr>
        <p:spPr/>
        <p:txBody>
          <a:bodyPr/>
          <a:lstStyle/>
          <a:p>
            <a:r>
              <a:rPr lang="nl-NL" dirty="0"/>
              <a:t>Opdrachten van de vorige les bespreken</a:t>
            </a:r>
          </a:p>
          <a:p>
            <a:r>
              <a:rPr lang="nl-NL" dirty="0"/>
              <a:t>Ouderenpsychiatrie</a:t>
            </a:r>
          </a:p>
          <a:p>
            <a:r>
              <a:rPr lang="nl-NL" dirty="0"/>
              <a:t>Korsakov</a:t>
            </a:r>
          </a:p>
          <a:p>
            <a:r>
              <a:rPr lang="nl-NL" dirty="0"/>
              <a:t>NAH</a:t>
            </a:r>
          </a:p>
        </p:txBody>
      </p:sp>
    </p:spTree>
    <p:extLst>
      <p:ext uri="{BB962C8B-B14F-4D97-AF65-F5344CB8AC3E}">
        <p14:creationId xmlns:p14="http://schemas.microsoft.com/office/powerpoint/2010/main" val="1545339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E6C440-913A-4DA1-99C5-89AD47F375A2}"/>
              </a:ext>
            </a:extLst>
          </p:cNvPr>
          <p:cNvSpPr>
            <a:spLocks noGrp="1"/>
          </p:cNvSpPr>
          <p:nvPr>
            <p:ph type="title"/>
          </p:nvPr>
        </p:nvSpPr>
        <p:spPr/>
        <p:txBody>
          <a:bodyPr/>
          <a:lstStyle/>
          <a:p>
            <a:r>
              <a:rPr lang="nl-NL" dirty="0"/>
              <a:t>Tot Slot</a:t>
            </a:r>
          </a:p>
        </p:txBody>
      </p:sp>
      <p:sp>
        <p:nvSpPr>
          <p:cNvPr id="3" name="Tijdelijke aanduiding voor inhoud 2">
            <a:extLst>
              <a:ext uri="{FF2B5EF4-FFF2-40B4-BE49-F238E27FC236}">
                <a16:creationId xmlns:a16="http://schemas.microsoft.com/office/drawing/2014/main" id="{81BD74C7-02F3-4023-B554-FC969EF036ED}"/>
              </a:ext>
            </a:extLst>
          </p:cNvPr>
          <p:cNvSpPr>
            <a:spLocks noGrp="1"/>
          </p:cNvSpPr>
          <p:nvPr>
            <p:ph idx="1"/>
          </p:nvPr>
        </p:nvSpPr>
        <p:spPr/>
        <p:txBody>
          <a:bodyPr/>
          <a:lstStyle/>
          <a:p>
            <a:r>
              <a:rPr lang="nl-NL" dirty="0"/>
              <a:t>Vragen?</a:t>
            </a:r>
          </a:p>
          <a:p>
            <a:endParaRPr lang="nl-NL" dirty="0"/>
          </a:p>
          <a:p>
            <a:r>
              <a:rPr lang="nl-NL" dirty="0"/>
              <a:t>Huiswerk: Kijk het filmpje </a:t>
            </a:r>
            <a:r>
              <a:rPr lang="nl-NL" dirty="0">
                <a:hlinkClick r:id="rId2"/>
              </a:rPr>
              <a:t>https://www.youtube.com/watch?v=8yZRym17m4Y</a:t>
            </a:r>
            <a:endParaRPr lang="nl-NL" dirty="0"/>
          </a:p>
          <a:p>
            <a:endParaRPr lang="nl-NL" dirty="0"/>
          </a:p>
          <a:p>
            <a:r>
              <a:rPr lang="nl-NL" dirty="0"/>
              <a:t>Er komen drie personen aan bod: schrijf op wat je opvalt en wat je herkent 	uit de les.</a:t>
            </a:r>
          </a:p>
        </p:txBody>
      </p:sp>
    </p:spTree>
    <p:extLst>
      <p:ext uri="{BB962C8B-B14F-4D97-AF65-F5344CB8AC3E}">
        <p14:creationId xmlns:p14="http://schemas.microsoft.com/office/powerpoint/2010/main" val="1211791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174864-C91C-4294-B0B4-8D2A910E516A}"/>
              </a:ext>
            </a:extLst>
          </p:cNvPr>
          <p:cNvSpPr>
            <a:spLocks noGrp="1"/>
          </p:cNvSpPr>
          <p:nvPr>
            <p:ph type="title"/>
          </p:nvPr>
        </p:nvSpPr>
        <p:spPr/>
        <p:txBody>
          <a:bodyPr/>
          <a:lstStyle/>
          <a:p>
            <a:r>
              <a:rPr lang="nl-NL" dirty="0"/>
              <a:t>Verwerkingsopdrachten</a:t>
            </a:r>
          </a:p>
        </p:txBody>
      </p:sp>
      <p:pic>
        <p:nvPicPr>
          <p:cNvPr id="5" name="Tijdelijke aanduiding voor inhoud 4">
            <a:extLst>
              <a:ext uri="{FF2B5EF4-FFF2-40B4-BE49-F238E27FC236}">
                <a16:creationId xmlns:a16="http://schemas.microsoft.com/office/drawing/2014/main" id="{AFBCC669-2435-44A7-8FC6-F6CEC8D7F8A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92105" y="3278187"/>
            <a:ext cx="4499769" cy="3116507"/>
          </a:xfrm>
        </p:spPr>
      </p:pic>
    </p:spTree>
    <p:extLst>
      <p:ext uri="{BB962C8B-B14F-4D97-AF65-F5344CB8AC3E}">
        <p14:creationId xmlns:p14="http://schemas.microsoft.com/office/powerpoint/2010/main" val="923317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A2DF50-8E94-410E-BA69-D0148AD19DFE}"/>
              </a:ext>
            </a:extLst>
          </p:cNvPr>
          <p:cNvSpPr>
            <a:spLocks noGrp="1"/>
          </p:cNvSpPr>
          <p:nvPr>
            <p:ph type="title"/>
          </p:nvPr>
        </p:nvSpPr>
        <p:spPr/>
        <p:txBody>
          <a:bodyPr/>
          <a:lstStyle/>
          <a:p>
            <a:r>
              <a:rPr lang="nl-NL" dirty="0"/>
              <a:t>Ouderenpsychiatrie</a:t>
            </a:r>
          </a:p>
        </p:txBody>
      </p:sp>
      <p:sp>
        <p:nvSpPr>
          <p:cNvPr id="6" name="Tijdelijke aanduiding voor inhoud 5">
            <a:extLst>
              <a:ext uri="{FF2B5EF4-FFF2-40B4-BE49-F238E27FC236}">
                <a16:creationId xmlns:a16="http://schemas.microsoft.com/office/drawing/2014/main" id="{14C1F4A8-FA65-453C-A6F3-CF06FF99A26E}"/>
              </a:ext>
            </a:extLst>
          </p:cNvPr>
          <p:cNvSpPr>
            <a:spLocks noGrp="1"/>
          </p:cNvSpPr>
          <p:nvPr>
            <p:ph idx="1"/>
          </p:nvPr>
        </p:nvSpPr>
        <p:spPr/>
        <p:txBody>
          <a:bodyPr/>
          <a:lstStyle/>
          <a:p>
            <a:pPr>
              <a:lnSpc>
                <a:spcPct val="150000"/>
              </a:lnSpc>
            </a:pPr>
            <a:r>
              <a:rPr lang="nl-NL" dirty="0"/>
              <a:t>Psychische stoornissen die na het 65ste levensjaar optreden. </a:t>
            </a:r>
          </a:p>
          <a:p>
            <a:pPr>
              <a:lnSpc>
                <a:spcPct val="150000"/>
              </a:lnSpc>
            </a:pPr>
            <a:r>
              <a:rPr lang="nl-NL" dirty="0"/>
              <a:t>Bijvoorbeeld angststoornissen of depressie</a:t>
            </a:r>
          </a:p>
          <a:p>
            <a:pPr>
              <a:lnSpc>
                <a:spcPct val="150000"/>
              </a:lnSpc>
            </a:pPr>
            <a:r>
              <a:rPr lang="nl-NL" dirty="0"/>
              <a:t>Naast psychische klachten is er ook sprake van ouderdomsklachten, het is daarom belangrijk dat ouderen speciale zorg en behandeling krijgen</a:t>
            </a:r>
          </a:p>
          <a:p>
            <a:endParaRPr lang="nl-NL" dirty="0"/>
          </a:p>
        </p:txBody>
      </p:sp>
    </p:spTree>
    <p:extLst>
      <p:ext uri="{BB962C8B-B14F-4D97-AF65-F5344CB8AC3E}">
        <p14:creationId xmlns:p14="http://schemas.microsoft.com/office/powerpoint/2010/main" val="31743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graphicFrame>
        <p:nvGraphicFramePr>
          <p:cNvPr id="5" name="Tijdelijke aanduiding voor inhoud 4"/>
          <p:cNvGraphicFramePr>
            <a:graphicFrameLocks noGrp="1"/>
          </p:cNvGraphicFramePr>
          <p:nvPr>
            <p:ph idx="1"/>
            <p:extLst>
              <p:ext uri="{D42A27DB-BD31-4B8C-83A1-F6EECF244321}">
                <p14:modId xmlns:p14="http://schemas.microsoft.com/office/powerpoint/2010/main" val="3508560338"/>
              </p:ext>
            </p:extLst>
          </p:nvPr>
        </p:nvGraphicFramePr>
        <p:xfrm>
          <a:off x="0" y="0"/>
          <a:ext cx="12191999" cy="6785610"/>
        </p:xfrm>
        <a:graphic>
          <a:graphicData uri="http://schemas.openxmlformats.org/drawingml/2006/table">
            <a:tbl>
              <a:tblPr firstRow="1" bandRow="1">
                <a:tableStyleId>{5C22544A-7EE6-4342-B048-85BDC9FD1C3A}</a:tableStyleId>
              </a:tblPr>
              <a:tblGrid>
                <a:gridCol w="3526969">
                  <a:extLst>
                    <a:ext uri="{9D8B030D-6E8A-4147-A177-3AD203B41FA5}">
                      <a16:colId xmlns:a16="http://schemas.microsoft.com/office/drawing/2014/main" val="20000"/>
                    </a:ext>
                  </a:extLst>
                </a:gridCol>
                <a:gridCol w="4601030">
                  <a:extLst>
                    <a:ext uri="{9D8B030D-6E8A-4147-A177-3AD203B41FA5}">
                      <a16:colId xmlns:a16="http://schemas.microsoft.com/office/drawing/2014/main" val="20001"/>
                    </a:ext>
                  </a:extLst>
                </a:gridCol>
                <a:gridCol w="4064000">
                  <a:extLst>
                    <a:ext uri="{9D8B030D-6E8A-4147-A177-3AD203B41FA5}">
                      <a16:colId xmlns:a16="http://schemas.microsoft.com/office/drawing/2014/main" val="20002"/>
                    </a:ext>
                  </a:extLst>
                </a:gridCol>
              </a:tblGrid>
              <a:tr h="969373">
                <a:tc>
                  <a:txBody>
                    <a:bodyPr/>
                    <a:lstStyle/>
                    <a:p>
                      <a:pPr algn="ctr"/>
                      <a:r>
                        <a:rPr lang="nl-NL" sz="2800" dirty="0" err="1"/>
                        <a:t>Psycho-geriatrie</a:t>
                      </a:r>
                      <a:endParaRPr lang="nl-NL" sz="2800" dirty="0"/>
                    </a:p>
                  </a:txBody>
                  <a:tcPr anchor="ctr"/>
                </a:tc>
                <a:tc>
                  <a:txBody>
                    <a:bodyPr/>
                    <a:lstStyle/>
                    <a:p>
                      <a:pPr algn="ctr"/>
                      <a:r>
                        <a:rPr lang="nl-NL" sz="2800" dirty="0"/>
                        <a:t>Psychiatrie</a:t>
                      </a:r>
                    </a:p>
                  </a:txBody>
                  <a:tcPr anchor="ctr"/>
                </a:tc>
                <a:tc>
                  <a:txBody>
                    <a:bodyPr/>
                    <a:lstStyle/>
                    <a:p>
                      <a:pPr algn="ctr"/>
                      <a:r>
                        <a:rPr lang="nl-NL" sz="2800" dirty="0" err="1"/>
                        <a:t>Geronto</a:t>
                      </a:r>
                      <a:endParaRPr lang="nl-NL" sz="2800" dirty="0"/>
                    </a:p>
                    <a:p>
                      <a:pPr algn="ctr"/>
                      <a:r>
                        <a:rPr lang="nl-NL" sz="2800" dirty="0"/>
                        <a:t>psychiatrie</a:t>
                      </a:r>
                    </a:p>
                  </a:txBody>
                  <a:tcPr anchor="ctr"/>
                </a:tc>
                <a:extLst>
                  <a:ext uri="{0D108BD9-81ED-4DB2-BD59-A6C34878D82A}">
                    <a16:rowId xmlns:a16="http://schemas.microsoft.com/office/drawing/2014/main" val="10000"/>
                  </a:ext>
                </a:extLst>
              </a:tr>
              <a:tr h="37524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dirty="0"/>
                        <a:t>Betreft</a:t>
                      </a:r>
                      <a:r>
                        <a:rPr lang="nl-NL" sz="1800" baseline="0" dirty="0"/>
                        <a:t> de behandeling van ouderen die lijden aan een vorm van </a:t>
                      </a:r>
                      <a:r>
                        <a:rPr lang="nl-NL" sz="1800" baseline="0" dirty="0" err="1"/>
                        <a:t>dementieel</a:t>
                      </a:r>
                      <a:r>
                        <a:rPr lang="nl-NL" sz="1800" baseline="0" dirty="0"/>
                        <a:t> syndroom (een syndroom wat de verstandelijke  vermogens aantast)</a:t>
                      </a:r>
                      <a:endParaRPr lang="nl-NL" sz="1800" dirty="0"/>
                    </a:p>
                    <a:p>
                      <a:endParaRPr lang="nl-NL" dirty="0"/>
                    </a:p>
                  </a:txBody>
                  <a:tcPr/>
                </a:tc>
                <a:tc>
                  <a:txBody>
                    <a:bodyPr/>
                    <a:lstStyle/>
                    <a:p>
                      <a:r>
                        <a:rPr lang="nl-NL" dirty="0"/>
                        <a:t>Medisch specialisme dat zich bezighoudt met de preventie, diagnostiek en behandeling (therapie) van psychiatrische</a:t>
                      </a:r>
                      <a:r>
                        <a:rPr lang="nl-NL" baseline="0" dirty="0"/>
                        <a:t> </a:t>
                      </a:r>
                      <a:r>
                        <a:rPr lang="nl-NL" dirty="0"/>
                        <a:t>ziektebeelden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dirty="0"/>
                        <a:t>Betreft de behandeling van ouderen die lijden aan een psychiatrisch ziektebeeld.</a:t>
                      </a:r>
                    </a:p>
                    <a:p>
                      <a:pPr marL="0" marR="0" indent="0" algn="l" defTabSz="457200" rtl="0" eaLnBrk="1" fontAlgn="auto" latinLnBrk="0" hangingPunct="1">
                        <a:lnSpc>
                          <a:spcPct val="100000"/>
                        </a:lnSpc>
                        <a:spcBef>
                          <a:spcPts val="0"/>
                        </a:spcBef>
                        <a:spcAft>
                          <a:spcPts val="0"/>
                        </a:spcAft>
                        <a:buClrTx/>
                        <a:buSzTx/>
                        <a:buFontTx/>
                        <a:buNone/>
                        <a:tabLst/>
                        <a:defRPr/>
                      </a:pPr>
                      <a:r>
                        <a:rPr lang="nl-NL" sz="1800" dirty="0"/>
                        <a:t>We spreken ervan bij: </a:t>
                      </a:r>
                    </a:p>
                    <a:p>
                      <a:pPr marL="0" marR="0" indent="0" algn="l" defTabSz="457200" rtl="0" eaLnBrk="1" fontAlgn="auto" latinLnBrk="0" hangingPunct="1">
                        <a:lnSpc>
                          <a:spcPct val="100000"/>
                        </a:lnSpc>
                        <a:spcBef>
                          <a:spcPts val="0"/>
                        </a:spcBef>
                        <a:spcAft>
                          <a:spcPts val="0"/>
                        </a:spcAft>
                        <a:buClrTx/>
                        <a:buSzTx/>
                        <a:buFont typeface="Wingdings" pitchFamily="2" charset="2"/>
                        <a:buChar char="§"/>
                        <a:tabLst/>
                        <a:defRPr/>
                      </a:pPr>
                      <a:r>
                        <a:rPr lang="nl-NL" sz="1800" dirty="0"/>
                        <a:t>Ouderen</a:t>
                      </a:r>
                      <a:r>
                        <a:rPr lang="nl-NL" sz="1800" baseline="0" dirty="0"/>
                        <a:t> met psychiatrische </a:t>
                      </a:r>
                    </a:p>
                    <a:p>
                      <a:pPr marL="0" marR="0" indent="0" algn="l" defTabSz="457200" rtl="0" eaLnBrk="1" fontAlgn="auto" latinLnBrk="0" hangingPunct="1">
                        <a:lnSpc>
                          <a:spcPct val="100000"/>
                        </a:lnSpc>
                        <a:spcBef>
                          <a:spcPts val="0"/>
                        </a:spcBef>
                        <a:spcAft>
                          <a:spcPts val="0"/>
                        </a:spcAft>
                        <a:buClrTx/>
                        <a:buSzTx/>
                        <a:buFont typeface="Wingdings" pitchFamily="2" charset="2"/>
                        <a:buNone/>
                        <a:tabLst/>
                        <a:defRPr/>
                      </a:pPr>
                      <a:r>
                        <a:rPr lang="nl-NL" sz="1800" baseline="0" dirty="0"/>
                        <a:t> stoornissen</a:t>
                      </a:r>
                    </a:p>
                    <a:p>
                      <a:pPr marL="0" marR="0" indent="0" algn="l" defTabSz="457200" rtl="0" eaLnBrk="1" fontAlgn="auto" latinLnBrk="0" hangingPunct="1">
                        <a:lnSpc>
                          <a:spcPct val="100000"/>
                        </a:lnSpc>
                        <a:spcBef>
                          <a:spcPts val="0"/>
                        </a:spcBef>
                        <a:spcAft>
                          <a:spcPts val="0"/>
                        </a:spcAft>
                        <a:buClrTx/>
                        <a:buSzTx/>
                        <a:buFont typeface="Wingdings" pitchFamily="2" charset="2"/>
                        <a:buChar char="§"/>
                        <a:tabLst/>
                        <a:defRPr/>
                      </a:pPr>
                      <a:r>
                        <a:rPr lang="nl-NL" sz="1800" baseline="0" dirty="0"/>
                        <a:t>Vaak </a:t>
                      </a:r>
                      <a:r>
                        <a:rPr lang="nl-NL" sz="1800" baseline="0" dirty="0" err="1"/>
                        <a:t>i.c.m</a:t>
                      </a:r>
                      <a:r>
                        <a:rPr lang="nl-NL" sz="1800" baseline="0" dirty="0"/>
                        <a:t>. lichamelijke en sociale problemen</a:t>
                      </a:r>
                      <a:endParaRPr lang="nl-NL" sz="1800" dirty="0"/>
                    </a:p>
                    <a:p>
                      <a:endParaRPr lang="nl-NL" dirty="0"/>
                    </a:p>
                  </a:txBody>
                  <a:tcPr/>
                </a:tc>
                <a:extLst>
                  <a:ext uri="{0D108BD9-81ED-4DB2-BD59-A6C34878D82A}">
                    <a16:rowId xmlns:a16="http://schemas.microsoft.com/office/drawing/2014/main" val="10001"/>
                  </a:ext>
                </a:extLst>
              </a:tr>
              <a:tr h="2063826">
                <a:tc>
                  <a:txBody>
                    <a:bodyPr/>
                    <a:lstStyle/>
                    <a:p>
                      <a:r>
                        <a:rPr lang="nl-NL" b="1" dirty="0"/>
                        <a:t>Bijvoorbeeld:</a:t>
                      </a:r>
                    </a:p>
                    <a:p>
                      <a:pPr>
                        <a:buFontTx/>
                        <a:buChar char="-"/>
                      </a:pPr>
                      <a:r>
                        <a:rPr lang="nl-NL" baseline="0" dirty="0"/>
                        <a:t>Ziekte van Alzheimer</a:t>
                      </a:r>
                    </a:p>
                    <a:p>
                      <a:pPr>
                        <a:buFontTx/>
                        <a:buChar char="-"/>
                      </a:pPr>
                      <a:r>
                        <a:rPr lang="nl-NL" baseline="0" dirty="0"/>
                        <a:t>Vasculaire dementie</a:t>
                      </a:r>
                    </a:p>
                    <a:p>
                      <a:pPr>
                        <a:buFontTx/>
                        <a:buChar char="-"/>
                      </a:pPr>
                      <a:r>
                        <a:rPr lang="nl-NL" baseline="0" dirty="0"/>
                        <a:t>FTD</a:t>
                      </a:r>
                    </a:p>
                    <a:p>
                      <a:pPr>
                        <a:buFontTx/>
                        <a:buChar char="-"/>
                      </a:pPr>
                      <a:endParaRPr lang="nl-NL" dirty="0"/>
                    </a:p>
                  </a:txBody>
                  <a:tcPr/>
                </a:tc>
                <a:tc>
                  <a:txBody>
                    <a:bodyPr/>
                    <a:lstStyle/>
                    <a:p>
                      <a:r>
                        <a:rPr lang="nl-NL" b="1" dirty="0"/>
                        <a:t>Bijvoorbeeld:</a:t>
                      </a:r>
                    </a:p>
                    <a:p>
                      <a:pPr>
                        <a:buFontTx/>
                        <a:buChar char="-"/>
                      </a:pPr>
                      <a:r>
                        <a:rPr lang="nl-NL" dirty="0"/>
                        <a:t>Stemmingsstoornissen</a:t>
                      </a:r>
                    </a:p>
                    <a:p>
                      <a:pPr>
                        <a:buFontTx/>
                        <a:buChar char="-"/>
                      </a:pPr>
                      <a:r>
                        <a:rPr lang="nl-NL" dirty="0"/>
                        <a:t>Angststoornissen</a:t>
                      </a:r>
                    </a:p>
                    <a:p>
                      <a:pPr>
                        <a:buFontTx/>
                        <a:buChar char="-"/>
                      </a:pPr>
                      <a:r>
                        <a:rPr lang="nl-NL" dirty="0"/>
                        <a:t>Persoonlijkheidsstoornissen</a:t>
                      </a:r>
                    </a:p>
                    <a:p>
                      <a:pPr>
                        <a:buFontTx/>
                        <a:buChar char="-"/>
                      </a:pPr>
                      <a:r>
                        <a:rPr lang="nl-NL" dirty="0"/>
                        <a:t>Psychotische</a:t>
                      </a:r>
                      <a:r>
                        <a:rPr lang="nl-NL" baseline="0" dirty="0"/>
                        <a:t> stoornissen</a:t>
                      </a:r>
                      <a:endParaRPr lang="nl-NL" dirty="0"/>
                    </a:p>
                  </a:txBody>
                  <a:tcPr/>
                </a:tc>
                <a:tc>
                  <a:txBody>
                    <a:bodyPr/>
                    <a:lstStyle/>
                    <a:p>
                      <a:r>
                        <a:rPr lang="nl-NL" b="1" dirty="0"/>
                        <a:t>Bijvoorbeeld:</a:t>
                      </a:r>
                    </a:p>
                    <a:p>
                      <a:pPr>
                        <a:buFontTx/>
                        <a:buChar char="-"/>
                      </a:pPr>
                      <a:r>
                        <a:rPr lang="nl-NL" dirty="0"/>
                        <a:t>Depressie</a:t>
                      </a:r>
                    </a:p>
                    <a:p>
                      <a:pPr>
                        <a:buFontTx/>
                        <a:buChar char="-"/>
                      </a:pPr>
                      <a:r>
                        <a:rPr lang="nl-NL" dirty="0"/>
                        <a:t>Angststoornissen</a:t>
                      </a:r>
                    </a:p>
                    <a:p>
                      <a:pPr>
                        <a:buFontTx/>
                        <a:buChar char="-"/>
                      </a:pPr>
                      <a:r>
                        <a:rPr lang="nl-NL" dirty="0"/>
                        <a:t>Psychotische stoornissen</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989531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6BA5D8-5605-4F2F-9268-C3E09D327D2F}"/>
              </a:ext>
            </a:extLst>
          </p:cNvPr>
          <p:cNvSpPr>
            <a:spLocks noGrp="1"/>
          </p:cNvSpPr>
          <p:nvPr>
            <p:ph type="title"/>
          </p:nvPr>
        </p:nvSpPr>
        <p:spPr/>
        <p:txBody>
          <a:bodyPr/>
          <a:lstStyle/>
          <a:p>
            <a:r>
              <a:rPr lang="nl-NL" dirty="0"/>
              <a:t>Delier</a:t>
            </a:r>
          </a:p>
        </p:txBody>
      </p:sp>
      <p:sp>
        <p:nvSpPr>
          <p:cNvPr id="3" name="Tijdelijke aanduiding voor inhoud 2">
            <a:extLst>
              <a:ext uri="{FF2B5EF4-FFF2-40B4-BE49-F238E27FC236}">
                <a16:creationId xmlns:a16="http://schemas.microsoft.com/office/drawing/2014/main" id="{EC0D2A8F-71C5-47E6-8D0B-9688F7CC4082}"/>
              </a:ext>
            </a:extLst>
          </p:cNvPr>
          <p:cNvSpPr>
            <a:spLocks noGrp="1"/>
          </p:cNvSpPr>
          <p:nvPr>
            <p:ph idx="1"/>
          </p:nvPr>
        </p:nvSpPr>
        <p:spPr/>
        <p:txBody>
          <a:bodyPr/>
          <a:lstStyle/>
          <a:p>
            <a:r>
              <a:rPr lang="nl-NL" dirty="0"/>
              <a:t>Wat is een delier?</a:t>
            </a:r>
          </a:p>
          <a:p>
            <a:r>
              <a:rPr lang="nl-NL" dirty="0"/>
              <a:t>Wat kan je zien aan een zorgvrager met een delier?</a:t>
            </a:r>
          </a:p>
          <a:p>
            <a:r>
              <a:rPr lang="nl-NL" dirty="0"/>
              <a:t>Welke behandeling is er voor een delier? </a:t>
            </a:r>
          </a:p>
          <a:p>
            <a:endParaRPr lang="nl-NL" dirty="0"/>
          </a:p>
          <a:p>
            <a:endParaRPr lang="nl-NL" dirty="0"/>
          </a:p>
        </p:txBody>
      </p:sp>
      <p:pic>
        <p:nvPicPr>
          <p:cNvPr id="5" name="Afbeelding 4">
            <a:extLst>
              <a:ext uri="{FF2B5EF4-FFF2-40B4-BE49-F238E27FC236}">
                <a16:creationId xmlns:a16="http://schemas.microsoft.com/office/drawing/2014/main" id="{29ABEACF-EE97-41C3-B02B-FA2F04750E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10474" y="3429000"/>
            <a:ext cx="4257676" cy="3276414"/>
          </a:xfrm>
          <a:prstGeom prst="rect">
            <a:avLst/>
          </a:prstGeom>
        </p:spPr>
      </p:pic>
    </p:spTree>
    <p:extLst>
      <p:ext uri="{BB962C8B-B14F-4D97-AF65-F5344CB8AC3E}">
        <p14:creationId xmlns:p14="http://schemas.microsoft.com/office/powerpoint/2010/main" val="2085638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93BE66-407F-4589-94BA-8140EA12CD7C}"/>
              </a:ext>
            </a:extLst>
          </p:cNvPr>
          <p:cNvSpPr>
            <a:spLocks noGrp="1"/>
          </p:cNvSpPr>
          <p:nvPr>
            <p:ph type="title"/>
          </p:nvPr>
        </p:nvSpPr>
        <p:spPr/>
        <p:txBody>
          <a:bodyPr/>
          <a:lstStyle/>
          <a:p>
            <a:r>
              <a:rPr lang="nl-NL" dirty="0"/>
              <a:t>Verschillende vormen van een delier</a:t>
            </a:r>
          </a:p>
        </p:txBody>
      </p:sp>
      <p:sp>
        <p:nvSpPr>
          <p:cNvPr id="3" name="Tijdelijke aanduiding voor inhoud 2">
            <a:extLst>
              <a:ext uri="{FF2B5EF4-FFF2-40B4-BE49-F238E27FC236}">
                <a16:creationId xmlns:a16="http://schemas.microsoft.com/office/drawing/2014/main" id="{501DFA90-011F-4F02-BF0E-82D707423041}"/>
              </a:ext>
            </a:extLst>
          </p:cNvPr>
          <p:cNvSpPr>
            <a:spLocks noGrp="1"/>
          </p:cNvSpPr>
          <p:nvPr>
            <p:ph idx="1"/>
          </p:nvPr>
        </p:nvSpPr>
        <p:spPr/>
        <p:txBody>
          <a:bodyPr/>
          <a:lstStyle/>
          <a:p>
            <a:pPr marL="514350" indent="-514350">
              <a:buAutoNum type="arabicPeriod"/>
            </a:pPr>
            <a:r>
              <a:rPr lang="nl-NL" dirty="0"/>
              <a:t>Hyperactieve vorm</a:t>
            </a:r>
          </a:p>
          <a:p>
            <a:pPr marL="797814" lvl="1" indent="-514350"/>
            <a:r>
              <a:rPr lang="nl-NL" dirty="0"/>
              <a:t>Motorische onrust, agitatie, mentale rusteloosheid</a:t>
            </a:r>
          </a:p>
          <a:p>
            <a:pPr marL="797814" lvl="1" indent="-514350"/>
            <a:endParaRPr lang="nl-NL" dirty="0"/>
          </a:p>
          <a:p>
            <a:pPr marL="514350" indent="-514350">
              <a:buFont typeface="+mj-lt"/>
              <a:buAutoNum type="arabicPeriod"/>
            </a:pPr>
            <a:r>
              <a:rPr lang="nl-NL" dirty="0" err="1"/>
              <a:t>Hypoactieve</a:t>
            </a:r>
            <a:r>
              <a:rPr lang="nl-NL" dirty="0"/>
              <a:t> vorm</a:t>
            </a:r>
          </a:p>
          <a:p>
            <a:pPr marL="797814" lvl="1" indent="-514350"/>
            <a:r>
              <a:rPr lang="nl-NL" dirty="0"/>
              <a:t>Verminderde aandacht voor en contact met omgeving, apathie</a:t>
            </a:r>
          </a:p>
          <a:p>
            <a:pPr marL="797814" lvl="1" indent="-514350">
              <a:buNone/>
            </a:pPr>
            <a:endParaRPr lang="nl-NL" dirty="0"/>
          </a:p>
          <a:p>
            <a:pPr marL="514350" indent="-514350">
              <a:buFont typeface="+mj-lt"/>
              <a:buAutoNum type="arabicPeriod"/>
            </a:pPr>
            <a:r>
              <a:rPr lang="nl-NL" dirty="0"/>
              <a:t>Gemengde vorm</a:t>
            </a:r>
          </a:p>
          <a:p>
            <a:pPr marL="797814" lvl="1" indent="-514350"/>
            <a:r>
              <a:rPr lang="nl-NL" dirty="0"/>
              <a:t>Afwisselend hypo- en hyperactief, combinatie van kenmerken</a:t>
            </a:r>
          </a:p>
          <a:p>
            <a:endParaRPr lang="nl-NL" dirty="0"/>
          </a:p>
        </p:txBody>
      </p:sp>
    </p:spTree>
    <p:extLst>
      <p:ext uri="{BB962C8B-B14F-4D97-AF65-F5344CB8AC3E}">
        <p14:creationId xmlns:p14="http://schemas.microsoft.com/office/powerpoint/2010/main" val="340157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57EE2E-1B68-4602-9F65-1FE1B6F6A237}"/>
              </a:ext>
            </a:extLst>
          </p:cNvPr>
          <p:cNvSpPr>
            <a:spLocks noGrp="1"/>
          </p:cNvSpPr>
          <p:nvPr>
            <p:ph type="title"/>
          </p:nvPr>
        </p:nvSpPr>
        <p:spPr/>
        <p:txBody>
          <a:bodyPr/>
          <a:lstStyle/>
          <a:p>
            <a:r>
              <a:rPr lang="nl-NL" dirty="0"/>
              <a:t>Korsakov</a:t>
            </a:r>
          </a:p>
        </p:txBody>
      </p:sp>
      <p:sp>
        <p:nvSpPr>
          <p:cNvPr id="3" name="Tijdelijke aanduiding voor inhoud 2">
            <a:extLst>
              <a:ext uri="{FF2B5EF4-FFF2-40B4-BE49-F238E27FC236}">
                <a16:creationId xmlns:a16="http://schemas.microsoft.com/office/drawing/2014/main" id="{0C19C186-9D1E-4677-8C1D-E0975AF375EB}"/>
              </a:ext>
            </a:extLst>
          </p:cNvPr>
          <p:cNvSpPr>
            <a:spLocks noGrp="1"/>
          </p:cNvSpPr>
          <p:nvPr>
            <p:ph idx="1"/>
          </p:nvPr>
        </p:nvSpPr>
        <p:spPr/>
        <p:txBody>
          <a:bodyPr/>
          <a:lstStyle/>
          <a:p>
            <a:r>
              <a:rPr lang="nl-NL" dirty="0">
                <a:hlinkClick r:id="rId2"/>
              </a:rPr>
              <a:t>https://www.youtube.com/watch?v=LpV3yAlyBaI</a:t>
            </a:r>
            <a:endParaRPr lang="nl-NL" dirty="0"/>
          </a:p>
          <a:p>
            <a:endParaRPr lang="nl-NL" dirty="0"/>
          </a:p>
          <a:p>
            <a:r>
              <a:rPr lang="nl-NL" dirty="0"/>
              <a:t>Maak aantekeningen: wat valt je op?</a:t>
            </a:r>
          </a:p>
        </p:txBody>
      </p:sp>
    </p:spTree>
    <p:extLst>
      <p:ext uri="{BB962C8B-B14F-4D97-AF65-F5344CB8AC3E}">
        <p14:creationId xmlns:p14="http://schemas.microsoft.com/office/powerpoint/2010/main" val="2233081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08C0B3-028E-46D0-A2A3-9B8290CBA766}"/>
              </a:ext>
            </a:extLst>
          </p:cNvPr>
          <p:cNvSpPr>
            <a:spLocks noGrp="1"/>
          </p:cNvSpPr>
          <p:nvPr>
            <p:ph type="title"/>
          </p:nvPr>
        </p:nvSpPr>
        <p:spPr/>
        <p:txBody>
          <a:bodyPr/>
          <a:lstStyle/>
          <a:p>
            <a:r>
              <a:rPr lang="nl-NL" dirty="0"/>
              <a:t>Korsakov</a:t>
            </a:r>
          </a:p>
        </p:txBody>
      </p:sp>
      <p:sp>
        <p:nvSpPr>
          <p:cNvPr id="3" name="Tijdelijke aanduiding voor inhoud 2">
            <a:extLst>
              <a:ext uri="{FF2B5EF4-FFF2-40B4-BE49-F238E27FC236}">
                <a16:creationId xmlns:a16="http://schemas.microsoft.com/office/drawing/2014/main" id="{B1BD94D5-A737-49F0-B6E3-4A0A5D4DC292}"/>
              </a:ext>
            </a:extLst>
          </p:cNvPr>
          <p:cNvSpPr>
            <a:spLocks noGrp="1"/>
          </p:cNvSpPr>
          <p:nvPr>
            <p:ph idx="1"/>
          </p:nvPr>
        </p:nvSpPr>
        <p:spPr/>
        <p:txBody>
          <a:bodyPr/>
          <a:lstStyle/>
          <a:p>
            <a:r>
              <a:rPr lang="nl-NL" dirty="0"/>
              <a:t>Oorzaak: Vitamine B1 gebrek</a:t>
            </a:r>
          </a:p>
          <a:p>
            <a:r>
              <a:rPr lang="nl-NL" dirty="0"/>
              <a:t>Symptomen:  </a:t>
            </a:r>
          </a:p>
          <a:p>
            <a:pPr>
              <a:buFontTx/>
              <a:buChar char="-"/>
            </a:pPr>
            <a:r>
              <a:rPr lang="nl-NL" dirty="0"/>
              <a:t>Geheugen: Korte termijn geheugen</a:t>
            </a:r>
          </a:p>
          <a:p>
            <a:pPr marL="0" indent="0">
              <a:buNone/>
            </a:pPr>
            <a:r>
              <a:rPr lang="nl-NL" dirty="0"/>
              <a:t>		            </a:t>
            </a:r>
            <a:r>
              <a:rPr lang="nl-NL" dirty="0" err="1"/>
              <a:t>Confabulatie</a:t>
            </a:r>
            <a:r>
              <a:rPr lang="nl-NL" dirty="0"/>
              <a:t> </a:t>
            </a:r>
          </a:p>
          <a:p>
            <a:pPr>
              <a:buFontTx/>
              <a:buChar char="-"/>
            </a:pPr>
            <a:r>
              <a:rPr lang="nl-NL" dirty="0"/>
              <a:t>Gedrag: Moeite met activiteiten ondernemen</a:t>
            </a:r>
          </a:p>
          <a:p>
            <a:endParaRPr lang="nl-NL" dirty="0"/>
          </a:p>
        </p:txBody>
      </p:sp>
    </p:spTree>
    <p:extLst>
      <p:ext uri="{BB962C8B-B14F-4D97-AF65-F5344CB8AC3E}">
        <p14:creationId xmlns:p14="http://schemas.microsoft.com/office/powerpoint/2010/main" val="40772773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directiekamer">
  <a:themeElements>
    <a:clrScheme name="Ion-directiekamer">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directiekamer">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directiekamer">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4598</TotalTime>
  <Words>539</Words>
  <Application>Microsoft Office PowerPoint</Application>
  <PresentationFormat>Breedbeeld</PresentationFormat>
  <Paragraphs>103</Paragraphs>
  <Slides>20</Slides>
  <Notes>3</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20</vt:i4>
      </vt:variant>
    </vt:vector>
  </HeadingPairs>
  <TitlesOfParts>
    <vt:vector size="26" baseType="lpstr">
      <vt:lpstr>Arial</vt:lpstr>
      <vt:lpstr>Calibri</vt:lpstr>
      <vt:lpstr>Century Gothic</vt:lpstr>
      <vt:lpstr>Wingdings</vt:lpstr>
      <vt:lpstr>Wingdings 3</vt:lpstr>
      <vt:lpstr>Ion-directiekamer</vt:lpstr>
      <vt:lpstr>Les 2: Ouderenpsychiatrie, Korsakov &amp; NAH</vt:lpstr>
      <vt:lpstr>Wat gaan we doen?</vt:lpstr>
      <vt:lpstr>Verwerkingsopdrachten</vt:lpstr>
      <vt:lpstr>Ouderenpsychiatrie</vt:lpstr>
      <vt:lpstr>PowerPoint-presentatie</vt:lpstr>
      <vt:lpstr>Delier</vt:lpstr>
      <vt:lpstr>Verschillende vormen van een delier</vt:lpstr>
      <vt:lpstr>Korsakov</vt:lpstr>
      <vt:lpstr>Korsakov</vt:lpstr>
      <vt:lpstr>NAH: Niet aangeboren hersenletsel</vt:lpstr>
      <vt:lpstr>Neuropsychologisch Onderzoek</vt:lpstr>
      <vt:lpstr>Visuospatieel/executief</vt:lpstr>
      <vt:lpstr>Kloktekenen</vt:lpstr>
      <vt:lpstr>Benoemen &amp; Taal</vt:lpstr>
      <vt:lpstr>Geheugen</vt:lpstr>
      <vt:lpstr>Aandacht</vt:lpstr>
      <vt:lpstr>Abstractie</vt:lpstr>
      <vt:lpstr>Uitgestelde Recall</vt:lpstr>
      <vt:lpstr>Oriëntatie</vt:lpstr>
      <vt:lpstr>Tot Slot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Willemijn Brederveld</dc:creator>
  <cp:lastModifiedBy>Willemijn Brederveld</cp:lastModifiedBy>
  <cp:revision>14</cp:revision>
  <dcterms:created xsi:type="dcterms:W3CDTF">2017-12-03T12:15:44Z</dcterms:created>
  <dcterms:modified xsi:type="dcterms:W3CDTF">2017-12-06T16:54:09Z</dcterms:modified>
</cp:coreProperties>
</file>